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58" r:id="rId6"/>
    <p:sldId id="260" r:id="rId7"/>
    <p:sldId id="259" r:id="rId8"/>
    <p:sldId id="261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EFAA53-A7DC-40F6-A803-8D133EDE360E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6BF5F310-EDA6-47EA-8962-625DDB1136BD}">
      <dgm:prSet phldrT="[Text]"/>
      <dgm:spPr/>
      <dgm:t>
        <a:bodyPr/>
        <a:lstStyle/>
        <a:p>
          <a:r>
            <a:rPr lang="en-CA" dirty="0"/>
            <a:t>DATA COLLECTION</a:t>
          </a:r>
        </a:p>
      </dgm:t>
    </dgm:pt>
    <dgm:pt modelId="{302DDFF0-CA73-4FB5-AFFE-1A0270171609}" type="parTrans" cxnId="{D4A2D0B7-27B5-49AC-89E2-41586455F78A}">
      <dgm:prSet/>
      <dgm:spPr/>
      <dgm:t>
        <a:bodyPr/>
        <a:lstStyle/>
        <a:p>
          <a:endParaRPr lang="en-CA"/>
        </a:p>
      </dgm:t>
    </dgm:pt>
    <dgm:pt modelId="{2F142B05-F413-4997-AF81-EF0DA4052FA8}" type="sibTrans" cxnId="{D4A2D0B7-27B5-49AC-89E2-41586455F78A}">
      <dgm:prSet/>
      <dgm:spPr/>
      <dgm:t>
        <a:bodyPr/>
        <a:lstStyle/>
        <a:p>
          <a:endParaRPr lang="en-CA"/>
        </a:p>
      </dgm:t>
    </dgm:pt>
    <dgm:pt modelId="{71E6C9A4-431E-41BC-AF0C-136A230AA6C5}">
      <dgm:prSet phldrT="[Text]"/>
      <dgm:spPr/>
      <dgm:t>
        <a:bodyPr/>
        <a:lstStyle/>
        <a:p>
          <a:r>
            <a:rPr lang="en-CA" dirty="0"/>
            <a:t>DATA PROCESSING</a:t>
          </a:r>
        </a:p>
      </dgm:t>
    </dgm:pt>
    <dgm:pt modelId="{9B7377CC-9E2E-44D4-8BC2-FA23657B6584}" type="parTrans" cxnId="{C368CD4A-F58C-48BF-A3DF-D8A6B95603CE}">
      <dgm:prSet/>
      <dgm:spPr/>
      <dgm:t>
        <a:bodyPr/>
        <a:lstStyle/>
        <a:p>
          <a:endParaRPr lang="en-CA"/>
        </a:p>
      </dgm:t>
    </dgm:pt>
    <dgm:pt modelId="{BD68B6C1-2AA2-43A6-AFDA-BBC292DA3594}" type="sibTrans" cxnId="{C368CD4A-F58C-48BF-A3DF-D8A6B95603CE}">
      <dgm:prSet/>
      <dgm:spPr/>
      <dgm:t>
        <a:bodyPr/>
        <a:lstStyle/>
        <a:p>
          <a:endParaRPr lang="en-CA"/>
        </a:p>
      </dgm:t>
    </dgm:pt>
    <dgm:pt modelId="{ACCEE0C1-4646-4E62-9136-3F9366197B04}">
      <dgm:prSet phldrT="[Text]"/>
      <dgm:spPr/>
      <dgm:t>
        <a:bodyPr/>
        <a:lstStyle/>
        <a:p>
          <a:r>
            <a:rPr lang="en-CA" dirty="0"/>
            <a:t>MODEL BUILDING</a:t>
          </a:r>
        </a:p>
      </dgm:t>
    </dgm:pt>
    <dgm:pt modelId="{AFDA4BDA-44F5-4490-AECF-485FA11A0EA7}" type="parTrans" cxnId="{86EB3EFF-2DC7-4DC0-84C6-797E3DCC0835}">
      <dgm:prSet/>
      <dgm:spPr/>
      <dgm:t>
        <a:bodyPr/>
        <a:lstStyle/>
        <a:p>
          <a:endParaRPr lang="en-CA"/>
        </a:p>
      </dgm:t>
    </dgm:pt>
    <dgm:pt modelId="{D5554980-98E2-4C3A-AA04-2BABB6BC441A}" type="sibTrans" cxnId="{86EB3EFF-2DC7-4DC0-84C6-797E3DCC0835}">
      <dgm:prSet/>
      <dgm:spPr/>
      <dgm:t>
        <a:bodyPr/>
        <a:lstStyle/>
        <a:p>
          <a:endParaRPr lang="en-CA"/>
        </a:p>
      </dgm:t>
    </dgm:pt>
    <dgm:pt modelId="{9155261C-8C39-40CA-A976-FF517E07607E}">
      <dgm:prSet phldrT="[Text]"/>
      <dgm:spPr/>
      <dgm:t>
        <a:bodyPr/>
        <a:lstStyle/>
        <a:p>
          <a:r>
            <a:rPr lang="en-CA" dirty="0"/>
            <a:t>MODEL VALIDATION</a:t>
          </a:r>
        </a:p>
      </dgm:t>
    </dgm:pt>
    <dgm:pt modelId="{436718AC-6E01-4B77-B0E1-22E00D9C0189}" type="parTrans" cxnId="{E261ABA9-D766-49B8-8A15-4CCF958BBCD8}">
      <dgm:prSet/>
      <dgm:spPr/>
      <dgm:t>
        <a:bodyPr/>
        <a:lstStyle/>
        <a:p>
          <a:endParaRPr lang="en-CA"/>
        </a:p>
      </dgm:t>
    </dgm:pt>
    <dgm:pt modelId="{3C394B25-0078-48D8-A036-915410D5FF3E}" type="sibTrans" cxnId="{E261ABA9-D766-49B8-8A15-4CCF958BBCD8}">
      <dgm:prSet/>
      <dgm:spPr/>
      <dgm:t>
        <a:bodyPr/>
        <a:lstStyle/>
        <a:p>
          <a:endParaRPr lang="en-CA"/>
        </a:p>
      </dgm:t>
    </dgm:pt>
    <dgm:pt modelId="{96AA434E-D2D6-4AD4-B9F9-CCB33F4DF1D7}">
      <dgm:prSet phldrT="[Text]"/>
      <dgm:spPr/>
      <dgm:t>
        <a:bodyPr/>
        <a:lstStyle/>
        <a:p>
          <a:r>
            <a:rPr lang="en-CA" dirty="0"/>
            <a:t>IMPLEMENTATION</a:t>
          </a:r>
        </a:p>
      </dgm:t>
    </dgm:pt>
    <dgm:pt modelId="{6073EA40-C294-4778-90C8-0E04B177D277}" type="parTrans" cxnId="{2051D4CB-3DF7-41E0-B6D3-ABC498A92EF8}">
      <dgm:prSet/>
      <dgm:spPr/>
      <dgm:t>
        <a:bodyPr/>
        <a:lstStyle/>
        <a:p>
          <a:endParaRPr lang="en-CA"/>
        </a:p>
      </dgm:t>
    </dgm:pt>
    <dgm:pt modelId="{4AE8D0D6-68E5-4A85-BFD2-3595FF354C31}" type="sibTrans" cxnId="{2051D4CB-3DF7-41E0-B6D3-ABC498A92EF8}">
      <dgm:prSet/>
      <dgm:spPr/>
      <dgm:t>
        <a:bodyPr/>
        <a:lstStyle/>
        <a:p>
          <a:endParaRPr lang="en-CA"/>
        </a:p>
      </dgm:t>
    </dgm:pt>
    <dgm:pt modelId="{6B4B1B13-CCA1-44BD-A9CE-BA4ECF29BC3F}" type="pres">
      <dgm:prSet presAssocID="{75EFAA53-A7DC-40F6-A803-8D133EDE360E}" presName="CompostProcess" presStyleCnt="0">
        <dgm:presLayoutVars>
          <dgm:dir/>
          <dgm:resizeHandles val="exact"/>
        </dgm:presLayoutVars>
      </dgm:prSet>
      <dgm:spPr/>
    </dgm:pt>
    <dgm:pt modelId="{F9E24224-DD47-48B5-9AF8-B9501B689B87}" type="pres">
      <dgm:prSet presAssocID="{75EFAA53-A7DC-40F6-A803-8D133EDE360E}" presName="arrow" presStyleLbl="bgShp" presStyleIdx="0" presStyleCnt="1"/>
      <dgm:spPr/>
    </dgm:pt>
    <dgm:pt modelId="{ABAC147D-67DC-44E7-91F6-C37CCDCEE723}" type="pres">
      <dgm:prSet presAssocID="{75EFAA53-A7DC-40F6-A803-8D133EDE360E}" presName="linearProcess" presStyleCnt="0"/>
      <dgm:spPr/>
    </dgm:pt>
    <dgm:pt modelId="{9BB8B3B0-05EB-4102-A5C8-3C68CBBFD3BA}" type="pres">
      <dgm:prSet presAssocID="{6BF5F310-EDA6-47EA-8962-625DDB1136BD}" presName="textNode" presStyleLbl="node1" presStyleIdx="0" presStyleCnt="5">
        <dgm:presLayoutVars>
          <dgm:bulletEnabled val="1"/>
        </dgm:presLayoutVars>
      </dgm:prSet>
      <dgm:spPr/>
    </dgm:pt>
    <dgm:pt modelId="{099E5C25-D99F-4620-8505-0FCDE92CACEC}" type="pres">
      <dgm:prSet presAssocID="{2F142B05-F413-4997-AF81-EF0DA4052FA8}" presName="sibTrans" presStyleCnt="0"/>
      <dgm:spPr/>
    </dgm:pt>
    <dgm:pt modelId="{F7D961EC-C75D-4944-A09A-239CA8419D48}" type="pres">
      <dgm:prSet presAssocID="{71E6C9A4-431E-41BC-AF0C-136A230AA6C5}" presName="textNode" presStyleLbl="node1" presStyleIdx="1" presStyleCnt="5">
        <dgm:presLayoutVars>
          <dgm:bulletEnabled val="1"/>
        </dgm:presLayoutVars>
      </dgm:prSet>
      <dgm:spPr/>
    </dgm:pt>
    <dgm:pt modelId="{8CEC9CD7-9BB5-4D4E-8CB3-73CE58A4E582}" type="pres">
      <dgm:prSet presAssocID="{BD68B6C1-2AA2-43A6-AFDA-BBC292DA3594}" presName="sibTrans" presStyleCnt="0"/>
      <dgm:spPr/>
    </dgm:pt>
    <dgm:pt modelId="{86E86419-80D8-4F02-BC7C-F191649C1283}" type="pres">
      <dgm:prSet presAssocID="{ACCEE0C1-4646-4E62-9136-3F9366197B04}" presName="textNode" presStyleLbl="node1" presStyleIdx="2" presStyleCnt="5">
        <dgm:presLayoutVars>
          <dgm:bulletEnabled val="1"/>
        </dgm:presLayoutVars>
      </dgm:prSet>
      <dgm:spPr/>
    </dgm:pt>
    <dgm:pt modelId="{0A89557E-5D49-49E5-99A5-D8A57EE9D637}" type="pres">
      <dgm:prSet presAssocID="{D5554980-98E2-4C3A-AA04-2BABB6BC441A}" presName="sibTrans" presStyleCnt="0"/>
      <dgm:spPr/>
    </dgm:pt>
    <dgm:pt modelId="{59B40DED-FF24-46E4-895C-07FBC969971D}" type="pres">
      <dgm:prSet presAssocID="{9155261C-8C39-40CA-A976-FF517E07607E}" presName="textNode" presStyleLbl="node1" presStyleIdx="3" presStyleCnt="5">
        <dgm:presLayoutVars>
          <dgm:bulletEnabled val="1"/>
        </dgm:presLayoutVars>
      </dgm:prSet>
      <dgm:spPr/>
    </dgm:pt>
    <dgm:pt modelId="{2EDCB65B-B550-4761-B4FD-A1FACB24606E}" type="pres">
      <dgm:prSet presAssocID="{3C394B25-0078-48D8-A036-915410D5FF3E}" presName="sibTrans" presStyleCnt="0"/>
      <dgm:spPr/>
    </dgm:pt>
    <dgm:pt modelId="{0CE7D948-758A-40A8-8552-DFCA41BBB13C}" type="pres">
      <dgm:prSet presAssocID="{96AA434E-D2D6-4AD4-B9F9-CCB33F4DF1D7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0286F945-C4D8-4384-BEA7-A891D1AF58E3}" type="presOf" srcId="{96AA434E-D2D6-4AD4-B9F9-CCB33F4DF1D7}" destId="{0CE7D948-758A-40A8-8552-DFCA41BBB13C}" srcOrd="0" destOrd="0" presId="urn:microsoft.com/office/officeart/2005/8/layout/hProcess9"/>
    <dgm:cxn modelId="{C368CD4A-F58C-48BF-A3DF-D8A6B95603CE}" srcId="{75EFAA53-A7DC-40F6-A803-8D133EDE360E}" destId="{71E6C9A4-431E-41BC-AF0C-136A230AA6C5}" srcOrd="1" destOrd="0" parTransId="{9B7377CC-9E2E-44D4-8BC2-FA23657B6584}" sibTransId="{BD68B6C1-2AA2-43A6-AFDA-BBC292DA3594}"/>
    <dgm:cxn modelId="{642AB14F-5C37-4B28-AE0A-02FA0EA75011}" type="presOf" srcId="{ACCEE0C1-4646-4E62-9136-3F9366197B04}" destId="{86E86419-80D8-4F02-BC7C-F191649C1283}" srcOrd="0" destOrd="0" presId="urn:microsoft.com/office/officeart/2005/8/layout/hProcess9"/>
    <dgm:cxn modelId="{E261ABA9-D766-49B8-8A15-4CCF958BBCD8}" srcId="{75EFAA53-A7DC-40F6-A803-8D133EDE360E}" destId="{9155261C-8C39-40CA-A976-FF517E07607E}" srcOrd="3" destOrd="0" parTransId="{436718AC-6E01-4B77-B0E1-22E00D9C0189}" sibTransId="{3C394B25-0078-48D8-A036-915410D5FF3E}"/>
    <dgm:cxn modelId="{D4A2D0B7-27B5-49AC-89E2-41586455F78A}" srcId="{75EFAA53-A7DC-40F6-A803-8D133EDE360E}" destId="{6BF5F310-EDA6-47EA-8962-625DDB1136BD}" srcOrd="0" destOrd="0" parTransId="{302DDFF0-CA73-4FB5-AFFE-1A0270171609}" sibTransId="{2F142B05-F413-4997-AF81-EF0DA4052FA8}"/>
    <dgm:cxn modelId="{21F89ACB-B26A-46D9-82A4-E7A7CD492780}" type="presOf" srcId="{9155261C-8C39-40CA-A976-FF517E07607E}" destId="{59B40DED-FF24-46E4-895C-07FBC969971D}" srcOrd="0" destOrd="0" presId="urn:microsoft.com/office/officeart/2005/8/layout/hProcess9"/>
    <dgm:cxn modelId="{2051D4CB-3DF7-41E0-B6D3-ABC498A92EF8}" srcId="{75EFAA53-A7DC-40F6-A803-8D133EDE360E}" destId="{96AA434E-D2D6-4AD4-B9F9-CCB33F4DF1D7}" srcOrd="4" destOrd="0" parTransId="{6073EA40-C294-4778-90C8-0E04B177D277}" sibTransId="{4AE8D0D6-68E5-4A85-BFD2-3595FF354C31}"/>
    <dgm:cxn modelId="{0B0290E7-F783-465A-8587-BEDCCC3942A0}" type="presOf" srcId="{6BF5F310-EDA6-47EA-8962-625DDB1136BD}" destId="{9BB8B3B0-05EB-4102-A5C8-3C68CBBFD3BA}" srcOrd="0" destOrd="0" presId="urn:microsoft.com/office/officeart/2005/8/layout/hProcess9"/>
    <dgm:cxn modelId="{B4F318E8-CBD5-4FF4-8296-B60742A95259}" type="presOf" srcId="{71E6C9A4-431E-41BC-AF0C-136A230AA6C5}" destId="{F7D961EC-C75D-4944-A09A-239CA8419D48}" srcOrd="0" destOrd="0" presId="urn:microsoft.com/office/officeart/2005/8/layout/hProcess9"/>
    <dgm:cxn modelId="{7E01E8F3-2EC7-4CA8-B3D5-39FDC5DF1B6E}" type="presOf" srcId="{75EFAA53-A7DC-40F6-A803-8D133EDE360E}" destId="{6B4B1B13-CCA1-44BD-A9CE-BA4ECF29BC3F}" srcOrd="0" destOrd="0" presId="urn:microsoft.com/office/officeart/2005/8/layout/hProcess9"/>
    <dgm:cxn modelId="{86EB3EFF-2DC7-4DC0-84C6-797E3DCC0835}" srcId="{75EFAA53-A7DC-40F6-A803-8D133EDE360E}" destId="{ACCEE0C1-4646-4E62-9136-3F9366197B04}" srcOrd="2" destOrd="0" parTransId="{AFDA4BDA-44F5-4490-AECF-485FA11A0EA7}" sibTransId="{D5554980-98E2-4C3A-AA04-2BABB6BC441A}"/>
    <dgm:cxn modelId="{A74DF4DD-9BAC-4549-9084-E3EBCE01FB34}" type="presParOf" srcId="{6B4B1B13-CCA1-44BD-A9CE-BA4ECF29BC3F}" destId="{F9E24224-DD47-48B5-9AF8-B9501B689B87}" srcOrd="0" destOrd="0" presId="urn:microsoft.com/office/officeart/2005/8/layout/hProcess9"/>
    <dgm:cxn modelId="{D6D1C68E-8D07-4631-AE5B-9B39890F8215}" type="presParOf" srcId="{6B4B1B13-CCA1-44BD-A9CE-BA4ECF29BC3F}" destId="{ABAC147D-67DC-44E7-91F6-C37CCDCEE723}" srcOrd="1" destOrd="0" presId="urn:microsoft.com/office/officeart/2005/8/layout/hProcess9"/>
    <dgm:cxn modelId="{636A80AD-D5FA-41E8-B2AC-922EE43EA44A}" type="presParOf" srcId="{ABAC147D-67DC-44E7-91F6-C37CCDCEE723}" destId="{9BB8B3B0-05EB-4102-A5C8-3C68CBBFD3BA}" srcOrd="0" destOrd="0" presId="urn:microsoft.com/office/officeart/2005/8/layout/hProcess9"/>
    <dgm:cxn modelId="{7C8A6CEB-C6BA-42AD-B550-782A1D056BA1}" type="presParOf" srcId="{ABAC147D-67DC-44E7-91F6-C37CCDCEE723}" destId="{099E5C25-D99F-4620-8505-0FCDE92CACEC}" srcOrd="1" destOrd="0" presId="urn:microsoft.com/office/officeart/2005/8/layout/hProcess9"/>
    <dgm:cxn modelId="{01DADDB9-0225-49E3-8EE7-F6E917B1AB8B}" type="presParOf" srcId="{ABAC147D-67DC-44E7-91F6-C37CCDCEE723}" destId="{F7D961EC-C75D-4944-A09A-239CA8419D48}" srcOrd="2" destOrd="0" presId="urn:microsoft.com/office/officeart/2005/8/layout/hProcess9"/>
    <dgm:cxn modelId="{264F21E1-AAA1-48EF-BDDF-B9B81482A4D4}" type="presParOf" srcId="{ABAC147D-67DC-44E7-91F6-C37CCDCEE723}" destId="{8CEC9CD7-9BB5-4D4E-8CB3-73CE58A4E582}" srcOrd="3" destOrd="0" presId="urn:microsoft.com/office/officeart/2005/8/layout/hProcess9"/>
    <dgm:cxn modelId="{B2C2142B-8372-4107-8596-79C32A6862EF}" type="presParOf" srcId="{ABAC147D-67DC-44E7-91F6-C37CCDCEE723}" destId="{86E86419-80D8-4F02-BC7C-F191649C1283}" srcOrd="4" destOrd="0" presId="urn:microsoft.com/office/officeart/2005/8/layout/hProcess9"/>
    <dgm:cxn modelId="{1EDC21B2-1F6A-46EE-A6FA-8A70E7892B56}" type="presParOf" srcId="{ABAC147D-67DC-44E7-91F6-C37CCDCEE723}" destId="{0A89557E-5D49-49E5-99A5-D8A57EE9D637}" srcOrd="5" destOrd="0" presId="urn:microsoft.com/office/officeart/2005/8/layout/hProcess9"/>
    <dgm:cxn modelId="{E17E3F51-84CE-4506-ADB2-B0B0F5C58B03}" type="presParOf" srcId="{ABAC147D-67DC-44E7-91F6-C37CCDCEE723}" destId="{59B40DED-FF24-46E4-895C-07FBC969971D}" srcOrd="6" destOrd="0" presId="urn:microsoft.com/office/officeart/2005/8/layout/hProcess9"/>
    <dgm:cxn modelId="{55BD61B8-A1C2-4C2B-96D2-F84CD247F48A}" type="presParOf" srcId="{ABAC147D-67DC-44E7-91F6-C37CCDCEE723}" destId="{2EDCB65B-B550-4761-B4FD-A1FACB24606E}" srcOrd="7" destOrd="0" presId="urn:microsoft.com/office/officeart/2005/8/layout/hProcess9"/>
    <dgm:cxn modelId="{2F579413-D83E-4AD4-89AC-232ACB961D89}" type="presParOf" srcId="{ABAC147D-67DC-44E7-91F6-C37CCDCEE723}" destId="{0CE7D948-758A-40A8-8552-DFCA41BBB13C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E24224-DD47-48B5-9AF8-B9501B689B87}">
      <dsp:nvSpPr>
        <dsp:cNvPr id="0" name=""/>
        <dsp:cNvSpPr/>
      </dsp:nvSpPr>
      <dsp:spPr>
        <a:xfrm>
          <a:off x="827246" y="0"/>
          <a:ext cx="9375457" cy="363378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B8B3B0-05EB-4102-A5C8-3C68CBBFD3BA}">
      <dsp:nvSpPr>
        <dsp:cNvPr id="0" name=""/>
        <dsp:cNvSpPr/>
      </dsp:nvSpPr>
      <dsp:spPr>
        <a:xfrm>
          <a:off x="3399" y="1090136"/>
          <a:ext cx="2078819" cy="145351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DATA COLLECTION</a:t>
          </a:r>
        </a:p>
      </dsp:txBody>
      <dsp:txXfrm>
        <a:off x="74354" y="1161091"/>
        <a:ext cx="1936909" cy="1311604"/>
      </dsp:txXfrm>
    </dsp:sp>
    <dsp:sp modelId="{F7D961EC-C75D-4944-A09A-239CA8419D48}">
      <dsp:nvSpPr>
        <dsp:cNvPr id="0" name=""/>
        <dsp:cNvSpPr/>
      </dsp:nvSpPr>
      <dsp:spPr>
        <a:xfrm>
          <a:off x="2239482" y="1090136"/>
          <a:ext cx="2078819" cy="145351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DATA PROCESSING</a:t>
          </a:r>
        </a:p>
      </dsp:txBody>
      <dsp:txXfrm>
        <a:off x="2310437" y="1161091"/>
        <a:ext cx="1936909" cy="1311604"/>
      </dsp:txXfrm>
    </dsp:sp>
    <dsp:sp modelId="{86E86419-80D8-4F02-BC7C-F191649C1283}">
      <dsp:nvSpPr>
        <dsp:cNvPr id="0" name=""/>
        <dsp:cNvSpPr/>
      </dsp:nvSpPr>
      <dsp:spPr>
        <a:xfrm>
          <a:off x="4475565" y="1090136"/>
          <a:ext cx="2078819" cy="145351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MODEL BUILDING</a:t>
          </a:r>
        </a:p>
      </dsp:txBody>
      <dsp:txXfrm>
        <a:off x="4546520" y="1161091"/>
        <a:ext cx="1936909" cy="1311604"/>
      </dsp:txXfrm>
    </dsp:sp>
    <dsp:sp modelId="{59B40DED-FF24-46E4-895C-07FBC969971D}">
      <dsp:nvSpPr>
        <dsp:cNvPr id="0" name=""/>
        <dsp:cNvSpPr/>
      </dsp:nvSpPr>
      <dsp:spPr>
        <a:xfrm>
          <a:off x="6711647" y="1090136"/>
          <a:ext cx="2078819" cy="145351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MODEL VALIDATION</a:t>
          </a:r>
        </a:p>
      </dsp:txBody>
      <dsp:txXfrm>
        <a:off x="6782602" y="1161091"/>
        <a:ext cx="1936909" cy="1311604"/>
      </dsp:txXfrm>
    </dsp:sp>
    <dsp:sp modelId="{0CE7D948-758A-40A8-8552-DFCA41BBB13C}">
      <dsp:nvSpPr>
        <dsp:cNvPr id="0" name=""/>
        <dsp:cNvSpPr/>
      </dsp:nvSpPr>
      <dsp:spPr>
        <a:xfrm>
          <a:off x="8947730" y="1090136"/>
          <a:ext cx="2078819" cy="145351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IMPLEMENTATION</a:t>
          </a:r>
        </a:p>
      </dsp:txBody>
      <dsp:txXfrm>
        <a:off x="9018685" y="1161091"/>
        <a:ext cx="1936909" cy="13116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github.com/albazahm/Programming-Language-Classifier" TargetMode="Externa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bazahm/Programming-Language-Classifier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osettacode.org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!@#$%^&amp;*()[]{}:;.?/\,+-=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erobility.net/en/wiki/TF*IDF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>
            <a:normAutofit/>
          </a:bodyPr>
          <a:lstStyle/>
          <a:p>
            <a:r>
              <a:rPr lang="en-US" dirty="0"/>
              <a:t>Predicting programming language from code snippet </a:t>
            </a:r>
            <a:r>
              <a:rPr lang="en-US" dirty="0" err="1"/>
              <a:t>ideathon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/>
              <a:t>By: ahmed al-baz (tcs Canada)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48360D-6EA6-45E5-ABEE-6AAF57E5B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963678"/>
            <a:ext cx="10993546" cy="3646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0ED75-7BC9-41DF-AB6B-62B21510E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07194"/>
          </a:xfrm>
        </p:spPr>
        <p:txBody>
          <a:bodyPr/>
          <a:lstStyle/>
          <a:p>
            <a:r>
              <a:rPr lang="en-CA" dirty="0"/>
              <a:t>Implementation</a:t>
            </a:r>
          </a:p>
        </p:txBody>
      </p:sp>
      <p:pic>
        <p:nvPicPr>
          <p:cNvPr id="23" name="Screen Recording 22">
            <a:hlinkClick r:id="" action="ppaction://media"/>
            <a:extLst>
              <a:ext uri="{FF2B5EF4-FFF2-40B4-BE49-F238E27FC236}">
                <a16:creationId xmlns:a16="http://schemas.microsoft.com/office/drawing/2014/main" id="{7A02DB10-3919-4B2F-8DCB-2596F19FDB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4852" y="1890876"/>
            <a:ext cx="8103766" cy="437160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E776447-095F-4054-BCF6-23FE845A8522}"/>
              </a:ext>
            </a:extLst>
          </p:cNvPr>
          <p:cNvSpPr txBox="1"/>
          <p:nvPr/>
        </p:nvSpPr>
        <p:spPr>
          <a:xfrm>
            <a:off x="276837" y="6342077"/>
            <a:ext cx="9471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Full code can be accessed on: </a:t>
            </a:r>
            <a:r>
              <a:rPr lang="en-CA" dirty="0">
                <a:hlinkClick r:id="rId5"/>
              </a:rPr>
              <a:t>https://github.com/albazahm/Programming-Language-Classifier</a:t>
            </a:r>
            <a:endParaRPr lang="en-CA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4B8981-0B45-4358-8678-734354CF9DB0}"/>
              </a:ext>
            </a:extLst>
          </p:cNvPr>
          <p:cNvSpPr txBox="1"/>
          <p:nvPr/>
        </p:nvSpPr>
        <p:spPr>
          <a:xfrm>
            <a:off x="771787" y="1409350"/>
            <a:ext cx="7231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The following is a brief video demonstration of the model prototype:</a:t>
            </a:r>
          </a:p>
        </p:txBody>
      </p:sp>
    </p:spTree>
    <p:extLst>
      <p:ext uri="{BB962C8B-B14F-4D97-AF65-F5344CB8AC3E}">
        <p14:creationId xmlns:p14="http://schemas.microsoft.com/office/powerpoint/2010/main" val="3098748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309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361A-19F1-4AA2-B404-28F49E86D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F47B9-6DD0-49CA-BB06-1238B743B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The proposed model fulfills and in some cases, surpasses the given requirements</a:t>
            </a:r>
          </a:p>
          <a:p>
            <a:r>
              <a:rPr lang="en-CA" dirty="0"/>
              <a:t>1. It is a simple SVM model which uses a linear Kernel. It is also a logical choice given the common use of SVM in high-dimensional space and text classification. The snippets are read from .txt files which are familiar and widely available.</a:t>
            </a:r>
          </a:p>
          <a:p>
            <a:r>
              <a:rPr lang="en-CA" dirty="0"/>
              <a:t>2. The model uses a mixed-level (word- and character-level) tokenization combined with TF-IDF transformation to create a vector representation of each code snippet.</a:t>
            </a:r>
          </a:p>
          <a:p>
            <a:r>
              <a:rPr lang="en-CA" dirty="0"/>
              <a:t>3. The processing, tokenization and TF-IDF transformation steps can be extended easily to any programming language (they are language-independent)</a:t>
            </a:r>
          </a:p>
          <a:p>
            <a:r>
              <a:rPr lang="en-CA" dirty="0"/>
              <a:t>4. The model covers 30 different programming languages:</a:t>
            </a:r>
          </a:p>
          <a:p>
            <a:pPr lvl="1"/>
            <a:r>
              <a:rPr lang="en-CA" b="0" i="0" dirty="0">
                <a:solidFill>
                  <a:srgbClr val="24292E"/>
                </a:solidFill>
                <a:effectLst/>
                <a:latin typeface="-apple-system"/>
              </a:rPr>
              <a:t>Ada, AWK, C, C++, C#, COBOL, Fortran, Go, Groovy, Haskell, Java, JavaScript, Julia, Kotlin, Mathematica, MATLAB, Perl, PHP, PowerShell, </a:t>
            </a:r>
            <a:r>
              <a:rPr lang="en-CA" b="0" i="0" dirty="0" err="1">
                <a:solidFill>
                  <a:srgbClr val="24292E"/>
                </a:solidFill>
                <a:effectLst/>
                <a:latin typeface="-apple-system"/>
              </a:rPr>
              <a:t>PureBasic</a:t>
            </a:r>
            <a:r>
              <a:rPr lang="en-CA" b="0" i="0" dirty="0">
                <a:solidFill>
                  <a:srgbClr val="24292E"/>
                </a:solidFill>
                <a:effectLst/>
                <a:latin typeface="-apple-system"/>
              </a:rPr>
              <a:t>, Python, R, Racket, Ruby, Rust, Scala, SQL PL, Swift, UNIX Shell, VBA</a:t>
            </a:r>
          </a:p>
          <a:p>
            <a:r>
              <a:rPr lang="en-CA" dirty="0">
                <a:solidFill>
                  <a:srgbClr val="24292E"/>
                </a:solidFill>
                <a:latin typeface="-apple-system"/>
              </a:rPr>
              <a:t>5. The results can be seen in the video on the IMPLEMENTATION slide and can be easily replicated with the instructions and code on the GitHub repository: </a:t>
            </a:r>
            <a:r>
              <a:rPr lang="en-CA" dirty="0">
                <a:solidFill>
                  <a:srgbClr val="24292E"/>
                </a:solidFill>
                <a:latin typeface="-apple-system"/>
                <a:hlinkClick r:id="rId2"/>
              </a:rPr>
              <a:t>https://github.com/albazahm/Programming-Language-Classifier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6464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3E06C4-AA1A-4024-9342-AC6428BF4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E1538-61CF-446B-AAFC-D51500F07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This concludes the presentation. Thank you for your time and the opportunity to participate in this machine learning </a:t>
            </a:r>
            <a:r>
              <a:rPr lang="en-CA" dirty="0" err="1">
                <a:solidFill>
                  <a:srgbClr val="FFFFFF"/>
                </a:solidFill>
              </a:rPr>
              <a:t>ideathon</a:t>
            </a:r>
            <a:r>
              <a:rPr lang="en-CA" dirty="0">
                <a:solidFill>
                  <a:srgbClr val="FFFFFF"/>
                </a:solidFill>
              </a:rPr>
              <a:t>!</a:t>
            </a:r>
          </a:p>
          <a:p>
            <a:r>
              <a:rPr lang="en-CA" dirty="0">
                <a:solidFill>
                  <a:srgbClr val="FFFFFF"/>
                </a:solidFill>
              </a:rPr>
              <a:t>Feel free to contact me for questions!</a:t>
            </a:r>
          </a:p>
        </p:txBody>
      </p:sp>
      <p:pic>
        <p:nvPicPr>
          <p:cNvPr id="7" name="Graphic 6" descr="Clapping Hands">
            <a:extLst>
              <a:ext uri="{FF2B5EF4-FFF2-40B4-BE49-F238E27FC236}">
                <a16:creationId xmlns:a16="http://schemas.microsoft.com/office/drawing/2014/main" id="{AC741730-9447-4357-9AC9-F1BC0269CC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23830" y="936141"/>
            <a:ext cx="4968305" cy="4968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347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85" y="659875"/>
            <a:ext cx="11029616" cy="865386"/>
          </a:xfrm>
        </p:spPr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0CAF73-D358-4E0E-A1B7-B5D2EC0FB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0" y="1536057"/>
            <a:ext cx="11029615" cy="3221055"/>
          </a:xfrm>
        </p:spPr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A logical machine learning model to represent the code segment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Innovative methods and processes to build this model (scanning technique, representing the code as vectors)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The model and the techniques should work well for every programming language (Should be language independent)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It should cover at least 25 programming languages (C, C++, Java, Python, VB, PB, ASP, JSP, Typescript, COBOL, Natural, PL1, JCL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/>
              </a:rPr>
              <a:t>etc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)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 A simple implementation prototype with results (Optional, no need to share the implementation code but share only the results)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EE57ADA-09B8-42BF-8F7D-34341DA52AF3}"/>
              </a:ext>
            </a:extLst>
          </p:cNvPr>
          <p:cNvSpPr txBox="1">
            <a:spLocks/>
          </p:cNvSpPr>
          <p:nvPr/>
        </p:nvSpPr>
        <p:spPr>
          <a:xfrm>
            <a:off x="581184" y="3815900"/>
            <a:ext cx="11029616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END OUTCOME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517E80DD-B622-42E9-BB08-7A7C3B2CF9FD}"/>
              </a:ext>
            </a:extLst>
          </p:cNvPr>
          <p:cNvSpPr txBox="1">
            <a:spLocks/>
          </p:cNvSpPr>
          <p:nvPr/>
        </p:nvSpPr>
        <p:spPr>
          <a:xfrm>
            <a:off x="581179" y="4770418"/>
            <a:ext cx="11029615" cy="678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dirty="0">
                <a:solidFill>
                  <a:srgbClr val="000000"/>
                </a:solidFill>
                <a:latin typeface="Helvetica Neue"/>
              </a:rPr>
              <a:t>A detail documented process to implement this solution.</a:t>
            </a:r>
            <a:endParaRPr lang="en-C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2C463E1-D59E-479F-A036-9AB61B0D289F}"/>
              </a:ext>
            </a:extLst>
          </p:cNvPr>
          <p:cNvSpPr txBox="1">
            <a:spLocks/>
          </p:cNvSpPr>
          <p:nvPr/>
        </p:nvSpPr>
        <p:spPr>
          <a:xfrm>
            <a:off x="581187" y="5296483"/>
            <a:ext cx="11029616" cy="6781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Assumptions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B323091A-2F5E-4532-BD44-E83085A49342}"/>
              </a:ext>
            </a:extLst>
          </p:cNvPr>
          <p:cNvSpPr txBox="1">
            <a:spLocks/>
          </p:cNvSpPr>
          <p:nvPr/>
        </p:nvSpPr>
        <p:spPr>
          <a:xfrm>
            <a:off x="581185" y="5792421"/>
            <a:ext cx="11029615" cy="678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Training data can be picked up from any open-source code repository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8CF5B-55D3-4CDF-9228-6CB999DA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Workflow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5206577-D937-4FD3-A3F5-D0E28D110D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2742149"/>
              </p:ext>
            </p:extLst>
          </p:nvPr>
        </p:nvGraphicFramePr>
        <p:xfrm>
          <a:off x="581025" y="2341563"/>
          <a:ext cx="11029950" cy="36337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39852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53370-23E9-4E76-81A9-339015E26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FB8E7-4730-4CDB-B417-F6043DF24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2171916"/>
            <a:ext cx="11029615" cy="4106964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The code snippets were web-scraped from the Rosetta Code webpage using a Python script </a:t>
            </a:r>
          </a:p>
          <a:p>
            <a:r>
              <a:rPr lang="en-US" dirty="0">
                <a:solidFill>
                  <a:srgbClr val="24292E"/>
                </a:solidFill>
                <a:latin typeface="-apple-system"/>
              </a:rPr>
              <a:t>The Python script </a:t>
            </a: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mainly relies on the </a:t>
            </a:r>
            <a:r>
              <a:rPr lang="en-US" b="0" i="0" dirty="0" err="1">
                <a:solidFill>
                  <a:srgbClr val="24292E"/>
                </a:solidFill>
                <a:effectLst/>
                <a:latin typeface="-apple-system"/>
              </a:rPr>
              <a:t>BeautifulSoup</a:t>
            </a: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 library – a common web-scraping library</a:t>
            </a:r>
          </a:p>
          <a:p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Rosetta Code is a wiki project created by Mike Mol in 2007 that solves common tasks in a myriad of coding languages. As such, it is a useful resource to obtain code snippets with their labels.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Link: </a:t>
            </a:r>
            <a:r>
              <a:rPr lang="en-US" dirty="0">
                <a:solidFill>
                  <a:srgbClr val="24292E"/>
                </a:solidFill>
                <a:latin typeface="-apple-system"/>
                <a:hlinkClick r:id="rId2"/>
              </a:rPr>
              <a:t>www.rosettacode.org</a:t>
            </a: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  <a:p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The scraper crawls across each task page and writes the name of the language and its corresponding code snippets for that given task to a CSV file </a:t>
            </a:r>
          </a:p>
          <a:p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The scraper using multi-processing to speed up scraping</a:t>
            </a:r>
          </a:p>
          <a:p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Around 30,000 code snippets, spanning 30 languages, were obtained</a:t>
            </a:r>
          </a:p>
          <a:p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The scraped languages are: </a:t>
            </a:r>
          </a:p>
          <a:p>
            <a:pPr lvl="1"/>
            <a:r>
              <a:rPr lang="en-CA" b="0" i="0" dirty="0">
                <a:solidFill>
                  <a:srgbClr val="24292E"/>
                </a:solidFill>
                <a:effectLst/>
                <a:latin typeface="-apple-system"/>
              </a:rPr>
              <a:t>Ada, AWK, C, C++, C#, COBOL, Fortran, Go, Groovy, Haskell, Java, JavaScript, Julia, Kotlin, Mathematica, MATLAB, Perl, PHP, PowerShell, </a:t>
            </a:r>
            <a:r>
              <a:rPr lang="en-CA" b="0" i="0" dirty="0" err="1">
                <a:solidFill>
                  <a:srgbClr val="24292E"/>
                </a:solidFill>
                <a:effectLst/>
                <a:latin typeface="-apple-system"/>
              </a:rPr>
              <a:t>PureBasic</a:t>
            </a:r>
            <a:r>
              <a:rPr lang="en-CA" b="0" i="0" dirty="0">
                <a:solidFill>
                  <a:srgbClr val="24292E"/>
                </a:solidFill>
                <a:effectLst/>
                <a:latin typeface="-apple-system"/>
              </a:rPr>
              <a:t>, Python, R, Racket, Ruby, Rust, Scala, SQL PL, Swift, UNIX Shell, VBA</a:t>
            </a: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323697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metal gears">
            <a:extLst>
              <a:ext uri="{FF2B5EF4-FFF2-40B4-BE49-F238E27FC236}">
                <a16:creationId xmlns:a16="http://schemas.microsoft.com/office/drawing/2014/main" id="{F5448969-F18B-45ED-A9CE-750386413F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53" b="897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02C307-BBA3-4DC0-9AF9-64D1878D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en-CA">
                <a:solidFill>
                  <a:schemeClr val="tx1"/>
                </a:solidFill>
              </a:rPr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6C815-14E4-4FE0-A013-E27088836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 lnSpcReduction="10000"/>
          </a:bodyPr>
          <a:lstStyle/>
          <a:p>
            <a:r>
              <a:rPr lang="en-CA" dirty="0"/>
              <a:t>The goal of this step is to convert data from string format to a numeric representation that can be understood by the machine. </a:t>
            </a:r>
          </a:p>
          <a:p>
            <a:r>
              <a:rPr lang="en-CA" dirty="0"/>
              <a:t>The Python Pandas library was used to load the scraped data from the CSV file to a </a:t>
            </a:r>
            <a:r>
              <a:rPr lang="en-CA" dirty="0" err="1"/>
              <a:t>DataFrame</a:t>
            </a:r>
            <a:r>
              <a:rPr lang="en-CA" dirty="0"/>
              <a:t> object. This loads the data into a tabular format with 2 columns one containing a string for the name of the programming language and the other containing the string for the code snippets </a:t>
            </a:r>
          </a:p>
          <a:p>
            <a:r>
              <a:rPr lang="en-CA" dirty="0"/>
              <a:t>Each of the programming languages were mapped/encoded to a unique numeric representation from 0-29 </a:t>
            </a:r>
          </a:p>
          <a:p>
            <a:pPr lvl="1"/>
            <a:r>
              <a:rPr lang="en-CA" dirty="0"/>
              <a:t>(</a:t>
            </a:r>
            <a:r>
              <a:rPr lang="en-CA" dirty="0" err="1"/>
              <a:t>i.e</a:t>
            </a:r>
            <a:r>
              <a:rPr lang="en-CA" dirty="0"/>
              <a:t> Ada </a:t>
            </a:r>
            <a:r>
              <a:rPr lang="en-CA" dirty="0">
                <a:sym typeface="Wingdings" panose="05000000000000000000" pitchFamily="2" charset="2"/>
              </a:rPr>
              <a:t></a:t>
            </a:r>
            <a:r>
              <a:rPr lang="en-CA" dirty="0"/>
              <a:t> 0, AWK </a:t>
            </a:r>
            <a:r>
              <a:rPr lang="en-CA" dirty="0">
                <a:sym typeface="Wingdings" panose="05000000000000000000" pitchFamily="2" charset="2"/>
              </a:rPr>
              <a:t> </a:t>
            </a:r>
            <a:r>
              <a:rPr lang="en-CA" dirty="0"/>
              <a:t>1, C </a:t>
            </a:r>
            <a:r>
              <a:rPr lang="en-CA" dirty="0">
                <a:sym typeface="Wingdings" panose="05000000000000000000" pitchFamily="2" charset="2"/>
              </a:rPr>
              <a:t></a:t>
            </a:r>
            <a:r>
              <a:rPr lang="en-CA" dirty="0"/>
              <a:t> 2, …, VBA </a:t>
            </a:r>
            <a:r>
              <a:rPr lang="en-CA" dirty="0">
                <a:sym typeface="Wingdings" panose="05000000000000000000" pitchFamily="2" charset="2"/>
              </a:rPr>
              <a:t> 29)</a:t>
            </a:r>
          </a:p>
          <a:p>
            <a:r>
              <a:rPr lang="en-CA" dirty="0">
                <a:sym typeface="Wingdings" panose="05000000000000000000" pitchFamily="2" charset="2"/>
              </a:rPr>
              <a:t>The code snippets were preprocessed to remove characters that were non-English (a-</a:t>
            </a:r>
            <a:r>
              <a:rPr lang="en-CA" dirty="0" err="1">
                <a:sym typeface="Wingdings" panose="05000000000000000000" pitchFamily="2" charset="2"/>
              </a:rPr>
              <a:t>zA</a:t>
            </a:r>
            <a:r>
              <a:rPr lang="en-CA" dirty="0">
                <a:sym typeface="Wingdings" panose="05000000000000000000" pitchFamily="2" charset="2"/>
              </a:rPr>
              <a:t>-Z), non-numeric (0-9), not a space(‘ ‘) or end-line(‘\n’), and not a punctuation/symbol (</a:t>
            </a:r>
            <a:r>
              <a:rPr lang="en-CA" dirty="0">
                <a:sym typeface="Wingdings" panose="05000000000000000000" pitchFamily="2" charset="2"/>
                <a:hlinkClick r:id="rId3"/>
              </a:rPr>
              <a:t>!@#$%^&amp;*()[]{}:;.?/\,+-=</a:t>
            </a:r>
            <a:r>
              <a:rPr lang="en-CA" dirty="0">
                <a:sym typeface="Wingdings" panose="05000000000000000000" pitchFamily="2" charset="2"/>
              </a:rPr>
              <a:t>)</a:t>
            </a:r>
          </a:p>
          <a:p>
            <a:r>
              <a:rPr lang="en-CA" dirty="0">
                <a:sym typeface="Wingdings" panose="05000000000000000000" pitchFamily="2" charset="2"/>
              </a:rPr>
              <a:t>The case-sensitivity of each snippet was preserved since it could be a distinguishing factor among languages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908735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metal gears">
            <a:extLst>
              <a:ext uri="{FF2B5EF4-FFF2-40B4-BE49-F238E27FC236}">
                <a16:creationId xmlns:a16="http://schemas.microsoft.com/office/drawing/2014/main" id="{F5448969-F18B-45ED-A9CE-750386413F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53" b="897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02C307-BBA3-4DC0-9AF9-64D1878D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Data processing – </a:t>
            </a:r>
            <a:r>
              <a:rPr lang="en-CA" dirty="0" err="1">
                <a:solidFill>
                  <a:schemeClr val="tx1"/>
                </a:solidFill>
              </a:rPr>
              <a:t>ConTinueD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6C815-14E4-4FE0-A013-E27088836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1884784"/>
            <a:ext cx="10261602" cy="4805265"/>
          </a:xfrm>
        </p:spPr>
        <p:txBody>
          <a:bodyPr>
            <a:normAutofit fontScale="92500" lnSpcReduction="10000"/>
          </a:bodyPr>
          <a:lstStyle/>
          <a:p>
            <a:r>
              <a:rPr lang="en-CA" dirty="0"/>
              <a:t>Next, the processed code snippet was split into tokens – substrings that will be used as the features for the machine learning model</a:t>
            </a:r>
          </a:p>
          <a:p>
            <a:r>
              <a:rPr lang="en-CA" dirty="0"/>
              <a:t>Creating tokens was done on a mixed-level (both words and characters)</a:t>
            </a:r>
          </a:p>
          <a:p>
            <a:pPr lvl="1"/>
            <a:r>
              <a:rPr lang="en-CA" dirty="0"/>
              <a:t>Word-level: Any word that is surrounded by a punctuation and/or a space was made into a token</a:t>
            </a:r>
          </a:p>
          <a:p>
            <a:pPr lvl="1"/>
            <a:r>
              <a:rPr lang="en-CA" dirty="0"/>
              <a:t>Character-level: Any punctuation mark /symbol was also made into its own token</a:t>
            </a:r>
          </a:p>
          <a:p>
            <a:r>
              <a:rPr lang="en-CA" dirty="0"/>
              <a:t>The tokens were then converted into a vector based on the product of their term frequency (TF) and inverse document frequency (IDF) using Python’s </a:t>
            </a:r>
            <a:r>
              <a:rPr lang="en-CA" dirty="0" err="1"/>
              <a:t>sklearn</a:t>
            </a:r>
            <a:r>
              <a:rPr lang="en-CA" dirty="0"/>
              <a:t> library</a:t>
            </a:r>
          </a:p>
          <a:p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  <a:p>
            <a:pPr lvl="1"/>
            <a:r>
              <a:rPr lang="en-CA" dirty="0"/>
              <a:t>This scores each token in a weighted manner based on how often they appear scaled by their appearance across all snippets</a:t>
            </a:r>
          </a:p>
          <a:p>
            <a:pPr lvl="1"/>
            <a:r>
              <a:rPr lang="en-CA" dirty="0"/>
              <a:t>Words like “the” which appear frequently in all snippets will be weighted less than words that more unique to each snippet</a:t>
            </a:r>
          </a:p>
          <a:p>
            <a:r>
              <a:rPr lang="en-CA" dirty="0"/>
              <a:t>More than 70,000 unique tokens were generated from all the snippets combined</a:t>
            </a:r>
          </a:p>
          <a:p>
            <a:pPr marL="0" indent="0">
              <a:buNone/>
            </a:pPr>
            <a:r>
              <a:rPr lang="en-CA" sz="1300" i="1" dirty="0"/>
              <a:t>***formulas from </a:t>
            </a:r>
            <a:r>
              <a:rPr lang="en-CA" sz="1300" i="1" dirty="0">
                <a:hlinkClick r:id="rId3"/>
              </a:rPr>
              <a:t>www.serobility.net/en/wiki/TF*IDF</a:t>
            </a:r>
            <a:endParaRPr lang="en-CA" sz="1300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A50790-704A-4F4C-B134-D3383BAC8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2087" y="4151236"/>
            <a:ext cx="2340623" cy="11149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9D0727-4C05-4352-9555-079F8355E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1065" y="4150580"/>
            <a:ext cx="2549870" cy="111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666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metal gears">
            <a:extLst>
              <a:ext uri="{FF2B5EF4-FFF2-40B4-BE49-F238E27FC236}">
                <a16:creationId xmlns:a16="http://schemas.microsoft.com/office/drawing/2014/main" id="{F5448969-F18B-45ED-A9CE-750386413F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53" b="8978"/>
          <a:stretch/>
        </p:blipFill>
        <p:spPr bwMode="auto">
          <a:xfrm>
            <a:off x="20" y="-1766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02C307-BBA3-4DC0-9AF9-64D1878D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Data processing – SUMMARY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46834B-015C-44D9-98CB-07D92F76AAFE}"/>
              </a:ext>
            </a:extLst>
          </p:cNvPr>
          <p:cNvSpPr txBox="1"/>
          <p:nvPr/>
        </p:nvSpPr>
        <p:spPr>
          <a:xfrm>
            <a:off x="156535" y="3438321"/>
            <a:ext cx="2351314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def HelloWorld():</a:t>
            </a:r>
          </a:p>
          <a:p>
            <a:r>
              <a:rPr lang="en-CA" dirty="0"/>
              <a:t>     print(‘Hello World’)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042AAEE-32F4-4921-86BA-0A3761881D9A}"/>
              </a:ext>
            </a:extLst>
          </p:cNvPr>
          <p:cNvCxnSpPr>
            <a:cxnSpLocks/>
          </p:cNvCxnSpPr>
          <p:nvPr/>
        </p:nvCxnSpPr>
        <p:spPr>
          <a:xfrm>
            <a:off x="2542280" y="3765330"/>
            <a:ext cx="58347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986AC0D-01EB-4E34-9217-1EA6B095A305}"/>
              </a:ext>
            </a:extLst>
          </p:cNvPr>
          <p:cNvSpPr txBox="1"/>
          <p:nvPr/>
        </p:nvSpPr>
        <p:spPr>
          <a:xfrm>
            <a:off x="4259926" y="2275506"/>
            <a:ext cx="1245948" cy="31085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CA" sz="1400" dirty="0"/>
              <a:t>def</a:t>
            </a:r>
          </a:p>
          <a:p>
            <a:r>
              <a:rPr lang="en-CA" sz="1400" dirty="0"/>
              <a:t>HelloWorld</a:t>
            </a:r>
          </a:p>
          <a:p>
            <a:r>
              <a:rPr lang="en-CA" sz="1400" dirty="0"/>
              <a:t>(</a:t>
            </a:r>
          </a:p>
          <a:p>
            <a:r>
              <a:rPr lang="en-CA" sz="1400" dirty="0"/>
              <a:t>)</a:t>
            </a:r>
          </a:p>
          <a:p>
            <a:r>
              <a:rPr lang="en-CA" sz="1400" dirty="0"/>
              <a:t>:</a:t>
            </a:r>
          </a:p>
          <a:p>
            <a:r>
              <a:rPr lang="en-CA" sz="1400" dirty="0"/>
              <a:t>\n</a:t>
            </a:r>
          </a:p>
          <a:p>
            <a:r>
              <a:rPr lang="en-CA" sz="1400" dirty="0"/>
              <a:t> </a:t>
            </a:r>
          </a:p>
          <a:p>
            <a:r>
              <a:rPr lang="en-CA" sz="1400" dirty="0"/>
              <a:t>Print</a:t>
            </a:r>
          </a:p>
          <a:p>
            <a:r>
              <a:rPr lang="en-CA" sz="1400" dirty="0"/>
              <a:t>(</a:t>
            </a:r>
          </a:p>
          <a:p>
            <a:r>
              <a:rPr lang="en-CA" sz="1400" dirty="0"/>
              <a:t>‘Hello</a:t>
            </a:r>
          </a:p>
          <a:p>
            <a:endParaRPr lang="en-CA" sz="1400" dirty="0"/>
          </a:p>
          <a:p>
            <a:r>
              <a:rPr lang="en-CA" sz="1400" dirty="0"/>
              <a:t>World</a:t>
            </a:r>
          </a:p>
          <a:p>
            <a:r>
              <a:rPr lang="en-CA" sz="1400" dirty="0"/>
              <a:t>’</a:t>
            </a:r>
          </a:p>
          <a:p>
            <a:r>
              <a:rPr lang="en-CA" sz="1400" dirty="0"/>
              <a:t>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2ADAC79-7961-42CE-BC1F-198A8113F574}"/>
              </a:ext>
            </a:extLst>
          </p:cNvPr>
          <p:cNvSpPr txBox="1"/>
          <p:nvPr/>
        </p:nvSpPr>
        <p:spPr>
          <a:xfrm>
            <a:off x="7241178" y="3429000"/>
            <a:ext cx="4658465" cy="92333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CA" dirty="0"/>
              <a:t>Sparse vector of shape (1, ~70000) containing the TF-IDF scores of each of the ~70,000 tokens for the given code snippet</a:t>
            </a:r>
          </a:p>
        </p:txBody>
      </p:sp>
      <p:pic>
        <p:nvPicPr>
          <p:cNvPr id="28" name="Graphic 27" descr="Gears">
            <a:extLst>
              <a:ext uri="{FF2B5EF4-FFF2-40B4-BE49-F238E27FC236}">
                <a16:creationId xmlns:a16="http://schemas.microsoft.com/office/drawing/2014/main" id="{2062D909-94AF-4B4E-9DEC-726EB5F2DA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34166" y="3372578"/>
            <a:ext cx="914400" cy="914400"/>
          </a:xfrm>
          <a:prstGeom prst="rect">
            <a:avLst/>
          </a:prstGeom>
        </p:spPr>
      </p:pic>
      <p:pic>
        <p:nvPicPr>
          <p:cNvPr id="30" name="Graphic 29" descr="Gears">
            <a:extLst>
              <a:ext uri="{FF2B5EF4-FFF2-40B4-BE49-F238E27FC236}">
                <a16:creationId xmlns:a16="http://schemas.microsoft.com/office/drawing/2014/main" id="{2227035F-888B-449A-89C8-599E56E49D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02436" y="3372578"/>
            <a:ext cx="914400" cy="914400"/>
          </a:xfrm>
          <a:prstGeom prst="rect">
            <a:avLst/>
          </a:prstGeom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5D7FBB6-CF4A-4F62-88C8-A0DE196C31AF}"/>
              </a:ext>
            </a:extLst>
          </p:cNvPr>
          <p:cNvCxnSpPr>
            <a:cxnSpLocks/>
          </p:cNvCxnSpPr>
          <p:nvPr/>
        </p:nvCxnSpPr>
        <p:spPr>
          <a:xfrm>
            <a:off x="3696166" y="3765330"/>
            <a:ext cx="58347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08F407F-B4B2-4F26-A244-F8F873717E6F}"/>
              </a:ext>
            </a:extLst>
          </p:cNvPr>
          <p:cNvCxnSpPr>
            <a:cxnSpLocks/>
          </p:cNvCxnSpPr>
          <p:nvPr/>
        </p:nvCxnSpPr>
        <p:spPr>
          <a:xfrm>
            <a:off x="5512525" y="3761486"/>
            <a:ext cx="58347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A8FFDB8-0CDC-4E21-A0E3-5FA46C5E4025}"/>
              </a:ext>
            </a:extLst>
          </p:cNvPr>
          <p:cNvCxnSpPr>
            <a:cxnSpLocks/>
          </p:cNvCxnSpPr>
          <p:nvPr/>
        </p:nvCxnSpPr>
        <p:spPr>
          <a:xfrm>
            <a:off x="6657703" y="3761487"/>
            <a:ext cx="58347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8" name="TextBox 2047">
            <a:extLst>
              <a:ext uri="{FF2B5EF4-FFF2-40B4-BE49-F238E27FC236}">
                <a16:creationId xmlns:a16="http://schemas.microsoft.com/office/drawing/2014/main" id="{6AE6C5D7-C508-4399-B145-B977D4C56057}"/>
              </a:ext>
            </a:extLst>
          </p:cNvPr>
          <p:cNvSpPr txBox="1"/>
          <p:nvPr/>
        </p:nvSpPr>
        <p:spPr>
          <a:xfrm>
            <a:off x="868154" y="5780846"/>
            <a:ext cx="971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Original Snippet</a:t>
            </a:r>
          </a:p>
        </p:txBody>
      </p:sp>
      <p:sp>
        <p:nvSpPr>
          <p:cNvPr id="2049" name="TextBox 2048">
            <a:extLst>
              <a:ext uri="{FF2B5EF4-FFF2-40B4-BE49-F238E27FC236}">
                <a16:creationId xmlns:a16="http://schemas.microsoft.com/office/drawing/2014/main" id="{9C66240E-FB75-4540-951E-EB2D37D8D6E9}"/>
              </a:ext>
            </a:extLst>
          </p:cNvPr>
          <p:cNvSpPr txBox="1"/>
          <p:nvPr/>
        </p:nvSpPr>
        <p:spPr>
          <a:xfrm>
            <a:off x="2589592" y="5763176"/>
            <a:ext cx="1603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Processing </a:t>
            </a:r>
          </a:p>
          <a:p>
            <a:pPr algn="ctr"/>
            <a:r>
              <a:rPr lang="en-CA" dirty="0"/>
              <a:t>+ Tokenization</a:t>
            </a:r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FF8071-8E7E-41E6-BE66-66E8A02BEA26}"/>
              </a:ext>
            </a:extLst>
          </p:cNvPr>
          <p:cNvSpPr txBox="1"/>
          <p:nvPr/>
        </p:nvSpPr>
        <p:spPr>
          <a:xfrm>
            <a:off x="4229440" y="5694179"/>
            <a:ext cx="13069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List of tokens for snippet</a:t>
            </a:r>
          </a:p>
        </p:txBody>
      </p:sp>
      <p:sp>
        <p:nvSpPr>
          <p:cNvPr id="2052" name="TextBox 2051">
            <a:extLst>
              <a:ext uri="{FF2B5EF4-FFF2-40B4-BE49-F238E27FC236}">
                <a16:creationId xmlns:a16="http://schemas.microsoft.com/office/drawing/2014/main" id="{D8597BA8-6F9D-491F-9DA3-F5F8E6A33C76}"/>
              </a:ext>
            </a:extLst>
          </p:cNvPr>
          <p:cNvSpPr txBox="1"/>
          <p:nvPr/>
        </p:nvSpPr>
        <p:spPr>
          <a:xfrm>
            <a:off x="5704975" y="5781099"/>
            <a:ext cx="1498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TF-IDF Vectorizer</a:t>
            </a:r>
          </a:p>
        </p:txBody>
      </p:sp>
      <p:sp>
        <p:nvSpPr>
          <p:cNvPr id="2053" name="TextBox 2052">
            <a:extLst>
              <a:ext uri="{FF2B5EF4-FFF2-40B4-BE49-F238E27FC236}">
                <a16:creationId xmlns:a16="http://schemas.microsoft.com/office/drawing/2014/main" id="{E43EF904-0376-415F-AEB7-206BA7675170}"/>
              </a:ext>
            </a:extLst>
          </p:cNvPr>
          <p:cNvSpPr txBox="1"/>
          <p:nvPr/>
        </p:nvSpPr>
        <p:spPr>
          <a:xfrm>
            <a:off x="8831000" y="5642346"/>
            <a:ext cx="17337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Vector Representation of Snippet</a:t>
            </a:r>
          </a:p>
        </p:txBody>
      </p:sp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id="{20736536-19FA-4A13-A886-0F5B12B53307}"/>
              </a:ext>
            </a:extLst>
          </p:cNvPr>
          <p:cNvCxnSpPr>
            <a:cxnSpLocks/>
          </p:cNvCxnSpPr>
          <p:nvPr/>
        </p:nvCxnSpPr>
        <p:spPr>
          <a:xfrm>
            <a:off x="2542280" y="5763176"/>
            <a:ext cx="0" cy="89017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380DEE9-312B-4D9B-9EA4-A8FEC432D48D}"/>
              </a:ext>
            </a:extLst>
          </p:cNvPr>
          <p:cNvCxnSpPr>
            <a:cxnSpLocks/>
          </p:cNvCxnSpPr>
          <p:nvPr/>
        </p:nvCxnSpPr>
        <p:spPr>
          <a:xfrm>
            <a:off x="4259926" y="5763175"/>
            <a:ext cx="0" cy="89017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2BA9899-EAEC-4534-B94C-8C0EF76E3ED3}"/>
              </a:ext>
            </a:extLst>
          </p:cNvPr>
          <p:cNvCxnSpPr>
            <a:cxnSpLocks/>
          </p:cNvCxnSpPr>
          <p:nvPr/>
        </p:nvCxnSpPr>
        <p:spPr>
          <a:xfrm>
            <a:off x="5512525" y="5758124"/>
            <a:ext cx="0" cy="89017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894021F-F497-4409-B68B-2482BEAFE394}"/>
              </a:ext>
            </a:extLst>
          </p:cNvPr>
          <p:cNvCxnSpPr>
            <a:cxnSpLocks/>
          </p:cNvCxnSpPr>
          <p:nvPr/>
        </p:nvCxnSpPr>
        <p:spPr>
          <a:xfrm>
            <a:off x="7241178" y="5714328"/>
            <a:ext cx="0" cy="89017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0993573-4211-4879-85F1-8D0C7E25B80D}"/>
              </a:ext>
            </a:extLst>
          </p:cNvPr>
          <p:cNvCxnSpPr>
            <a:cxnSpLocks/>
          </p:cNvCxnSpPr>
          <p:nvPr/>
        </p:nvCxnSpPr>
        <p:spPr>
          <a:xfrm>
            <a:off x="156535" y="5780846"/>
            <a:ext cx="0" cy="89017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7789EC8-7E6B-46FD-928A-B9384C253B1C}"/>
              </a:ext>
            </a:extLst>
          </p:cNvPr>
          <p:cNvCxnSpPr>
            <a:cxnSpLocks/>
          </p:cNvCxnSpPr>
          <p:nvPr/>
        </p:nvCxnSpPr>
        <p:spPr>
          <a:xfrm>
            <a:off x="11894666" y="5714328"/>
            <a:ext cx="0" cy="89017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7" name="TextBox 2056">
            <a:extLst>
              <a:ext uri="{FF2B5EF4-FFF2-40B4-BE49-F238E27FC236}">
                <a16:creationId xmlns:a16="http://schemas.microsoft.com/office/drawing/2014/main" id="{84FE75F6-9B24-44C6-AEE1-374538DE019B}"/>
              </a:ext>
            </a:extLst>
          </p:cNvPr>
          <p:cNvSpPr txBox="1"/>
          <p:nvPr/>
        </p:nvSpPr>
        <p:spPr>
          <a:xfrm>
            <a:off x="1023869" y="1640002"/>
            <a:ext cx="8313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ym typeface="Wingdings" panose="05000000000000000000" pitchFamily="2" charset="2"/>
              </a:rPr>
              <a:t>***These processing steps can be applied to any language (language-independent)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48377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6" name="Rectangle 70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grayscale photography of metal tools">
            <a:extLst>
              <a:ext uri="{FF2B5EF4-FFF2-40B4-BE49-F238E27FC236}">
                <a16:creationId xmlns:a16="http://schemas.microsoft.com/office/drawing/2014/main" id="{C01B9025-E6F3-441D-9D96-E0B5A229F7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5" b="8825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2C57F0-8175-4CCF-BCCC-DC8FFB285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MODEL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81C42-299C-4BD0-BB7B-CDCF7A307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97534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  <a:latin typeface="-apple-system"/>
              </a:rPr>
              <a:t>When referring to features, the intended meaning is the TF-IDF score for each of the 70,000+ tokens</a:t>
            </a: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When referring to class, target or target class, the intended meaning is the programming language to be predicted</a:t>
            </a: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The model is built using Scikit-Learn library in Python</a:t>
            </a: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The chosen model is a Support-Vector-Machine (SVM) Classifier with a linear kernel</a:t>
            </a: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 The SVM was chosen since this problem deals with a high feature space (&gt;70,000 unique tokens in the dataset) and linear SVM's are known to excel in this application which is often the case with natural language processing applications.</a:t>
            </a:r>
          </a:p>
          <a:p>
            <a:r>
              <a:rPr lang="en-US" dirty="0">
                <a:solidFill>
                  <a:schemeClr val="tx1"/>
                </a:solidFill>
                <a:latin typeface="-apple-system"/>
              </a:rPr>
              <a:t>SVM’s work by finding a hyperplanes (high-dimensional plane) that achieve the maximum degree of separation for the different classes (programming languages) given the feature space</a:t>
            </a:r>
          </a:p>
          <a:p>
            <a:pPr lvl="1"/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Given an n-dimensional space, the hyperplane of separation is of dimension n-1</a:t>
            </a:r>
          </a:p>
          <a:p>
            <a:r>
              <a:rPr lang="en-US" dirty="0">
                <a:solidFill>
                  <a:schemeClr val="tx1"/>
                </a:solidFill>
                <a:latin typeface="-apple-system"/>
              </a:rPr>
              <a:t>The scraped data is split into 2 sets: 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-apple-system"/>
              </a:rPr>
              <a:t>80% forms a training set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-apple-system"/>
              </a:rPr>
              <a:t>20% forms a validation set to check the results of the model on unseen data</a:t>
            </a:r>
            <a:endParaRPr lang="en-US" b="0" i="0" dirty="0">
              <a:solidFill>
                <a:schemeClr val="tx1"/>
              </a:solidFill>
              <a:effectLst/>
              <a:latin typeface="-apple-system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665599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2C57F0-8175-4CCF-BCCC-DC8FFB285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MODEL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81C42-299C-4BD0-BB7B-CDCF7A307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-apple-system"/>
              </a:rPr>
              <a:t>After fitting the model on the training set, the model was evaluated on the validation set</a:t>
            </a:r>
          </a:p>
          <a:p>
            <a:pPr lvl="1"/>
            <a:r>
              <a:rPr lang="en-US" dirty="0">
                <a:solidFill>
                  <a:srgbClr val="FFFFFF"/>
                </a:solidFill>
                <a:latin typeface="-apple-system"/>
              </a:rPr>
              <a:t>Training accuracy: 97.44%</a:t>
            </a:r>
          </a:p>
          <a:p>
            <a:pPr lvl="1"/>
            <a:r>
              <a:rPr lang="en-US" dirty="0">
                <a:solidFill>
                  <a:srgbClr val="FFFFFF"/>
                </a:solidFill>
                <a:latin typeface="-apple-system"/>
              </a:rPr>
              <a:t>Validation accuracy: 89.54%</a:t>
            </a:r>
          </a:p>
          <a:p>
            <a:r>
              <a:rPr lang="en-US" dirty="0">
                <a:solidFill>
                  <a:srgbClr val="FFFFFF"/>
                </a:solidFill>
                <a:latin typeface="-apple-system"/>
              </a:rPr>
              <a:t>A confusion matrix was generated for each the predictions on the testing data and is displayed</a:t>
            </a:r>
            <a:endParaRPr lang="en-CA" dirty="0">
              <a:solidFill>
                <a:srgbClr val="FFFFFF"/>
              </a:solidFill>
              <a:latin typeface="-apple-system"/>
            </a:endParaRPr>
          </a:p>
        </p:txBody>
      </p:sp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9748E780-21EB-4D22-9328-0A59FB7BC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731" y="549859"/>
            <a:ext cx="5342838" cy="56687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528117-BEDD-4731-A93E-3E42083C8F54}"/>
              </a:ext>
            </a:extLst>
          </p:cNvPr>
          <p:cNvSpPr txBox="1"/>
          <p:nvPr/>
        </p:nvSpPr>
        <p:spPr>
          <a:xfrm>
            <a:off x="5407323" y="6069678"/>
            <a:ext cx="55272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i="1" dirty="0">
                <a:solidFill>
                  <a:schemeClr val="bg1"/>
                </a:solidFill>
              </a:rPr>
              <a:t>Figure: The confusion matrix compares model’s predicted class (X-axis) versus the ground-truth class (Y-axis). The diagonal indicates the number of correctly-made predictions, in this case, most are correct</a:t>
            </a:r>
          </a:p>
        </p:txBody>
      </p:sp>
    </p:spTree>
    <p:extLst>
      <p:ext uri="{BB962C8B-B14F-4D97-AF65-F5344CB8AC3E}">
        <p14:creationId xmlns:p14="http://schemas.microsoft.com/office/powerpoint/2010/main" val="1573492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{A633AEFD-2A7B-4A6C-A9FD-08ACC6F44C89}tf33552983_win32</Template>
  <TotalTime>259</TotalTime>
  <Words>1310</Words>
  <Application>Microsoft Office PowerPoint</Application>
  <PresentationFormat>Widescreen</PresentationFormat>
  <Paragraphs>103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-apple-system</vt:lpstr>
      <vt:lpstr>Arial</vt:lpstr>
      <vt:lpstr>Franklin Gothic Book</vt:lpstr>
      <vt:lpstr>Franklin Gothic Demi</vt:lpstr>
      <vt:lpstr>Helvetica Neue</vt:lpstr>
      <vt:lpstr>Wingdings 2</vt:lpstr>
      <vt:lpstr>DividendVTI</vt:lpstr>
      <vt:lpstr>Predicting programming language from code snippet ideathon</vt:lpstr>
      <vt:lpstr>REQUIREMENTS</vt:lpstr>
      <vt:lpstr>Workflow</vt:lpstr>
      <vt:lpstr>Data COLLECTION</vt:lpstr>
      <vt:lpstr>Data processing</vt:lpstr>
      <vt:lpstr>Data processing – ConTinueD</vt:lpstr>
      <vt:lpstr>Data processing – SUMMARY</vt:lpstr>
      <vt:lpstr>MODEL BUILDING</vt:lpstr>
      <vt:lpstr>MODEL Validation</vt:lpstr>
      <vt:lpstr>Implementation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programming language from code snippet ideathon</dc:title>
  <dc:creator>Ahmed</dc:creator>
  <cp:lastModifiedBy>Ahmed</cp:lastModifiedBy>
  <cp:revision>30</cp:revision>
  <dcterms:created xsi:type="dcterms:W3CDTF">2020-11-17T16:04:01Z</dcterms:created>
  <dcterms:modified xsi:type="dcterms:W3CDTF">2020-11-17T21:37:25Z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